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7" r:id="rId2"/>
    <p:sldId id="430" r:id="rId3"/>
    <p:sldId id="433" r:id="rId4"/>
    <p:sldId id="432" r:id="rId5"/>
    <p:sldId id="431" r:id="rId6"/>
    <p:sldId id="435" r:id="rId7"/>
    <p:sldId id="43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-1500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0CEE7-2329-4B31-8C12-AAB64385AD8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70703-D3F5-4D34-87B4-1F2785535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59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708025"/>
            <a:ext cx="4657725" cy="34925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2633" y="4423163"/>
            <a:ext cx="5620695" cy="308303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43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1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5959A8-F258-4214-85F4-F3E8D5B9E70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285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E0C345-93AD-43B2-ADA3-92AFFDD86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4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F62C6E-439A-495C-9728-10443624C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0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0211EE-96A9-4313-A0F5-A4986A5C0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1202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8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358">
                <a:solidFill>
                  <a:schemeClr val="tx2"/>
                </a:solidFill>
              </a:defRPr>
            </a:lvl1pPr>
            <a:lvl2pPr marL="45715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59DC91-08F6-4CF2-A6B5-8D0A72825B4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83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199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199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FAAFB7-BDF6-4AE5-A4BB-F5C62F3A1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1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1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996" b="0">
                <a:solidFill>
                  <a:schemeClr val="tx2"/>
                </a:solidFill>
              </a:defRPr>
            </a:lvl1pPr>
            <a:lvl2pPr marL="457153" indent="0">
              <a:buNone/>
              <a:defRPr sz="1996" b="1"/>
            </a:lvl2pPr>
            <a:lvl3pPr marL="914305" indent="0">
              <a:buNone/>
              <a:defRPr sz="1814" b="1"/>
            </a:lvl3pPr>
            <a:lvl4pPr marL="1371458" indent="0">
              <a:buNone/>
              <a:defRPr sz="1633" b="1"/>
            </a:lvl4pPr>
            <a:lvl5pPr marL="1828610" indent="0">
              <a:buNone/>
              <a:defRPr sz="1633" b="1"/>
            </a:lvl5pPr>
            <a:lvl6pPr marL="2285763" indent="0">
              <a:buNone/>
              <a:defRPr sz="1633" b="1"/>
            </a:lvl6pPr>
            <a:lvl7pPr marL="2742915" indent="0">
              <a:buNone/>
              <a:defRPr sz="1633" b="1"/>
            </a:lvl7pPr>
            <a:lvl8pPr marL="3200068" indent="0">
              <a:buNone/>
              <a:defRPr sz="1633" b="1"/>
            </a:lvl8pPr>
            <a:lvl9pPr marL="3657220" indent="0">
              <a:buNone/>
              <a:defRPr sz="16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1"/>
            <a:ext cx="3931920" cy="3951288"/>
          </a:xfrm>
        </p:spPr>
        <p:txBody>
          <a:bodyPr/>
          <a:lstStyle>
            <a:lvl1pPr>
              <a:defRPr sz="2358"/>
            </a:lvl1pPr>
            <a:lvl2pPr>
              <a:defRPr sz="1996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1" y="1676401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996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53" indent="0">
              <a:buNone/>
              <a:defRPr sz="1996" b="1"/>
            </a:lvl2pPr>
            <a:lvl3pPr marL="914305" indent="0">
              <a:buNone/>
              <a:defRPr sz="1814" b="1"/>
            </a:lvl3pPr>
            <a:lvl4pPr marL="1371458" indent="0">
              <a:buNone/>
              <a:defRPr sz="1633" b="1"/>
            </a:lvl4pPr>
            <a:lvl5pPr marL="1828610" indent="0">
              <a:buNone/>
              <a:defRPr sz="1633" b="1"/>
            </a:lvl5pPr>
            <a:lvl6pPr marL="2285763" indent="0">
              <a:buNone/>
              <a:defRPr sz="1633" b="1"/>
            </a:lvl6pPr>
            <a:lvl7pPr marL="2742915" indent="0">
              <a:buNone/>
              <a:defRPr sz="1633" b="1"/>
            </a:lvl7pPr>
            <a:lvl8pPr marL="3200068" indent="0">
              <a:buNone/>
              <a:defRPr sz="1633" b="1"/>
            </a:lvl8pPr>
            <a:lvl9pPr marL="3657220" indent="0">
              <a:buNone/>
              <a:defRPr sz="16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1" y="2438401"/>
            <a:ext cx="3931920" cy="3951288"/>
          </a:xfrm>
        </p:spPr>
        <p:txBody>
          <a:bodyPr/>
          <a:lstStyle>
            <a:lvl1pPr>
              <a:defRPr sz="2358"/>
            </a:lvl1pPr>
            <a:lvl2pPr>
              <a:defRPr sz="1996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2FB6C7-A07A-4C75-A6D5-17CDF1F88C2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8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62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DAADF0-C89C-4B66-956B-C60D647D2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9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F8E11E-8D19-4984-ABF6-4911BBB05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755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35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1" y="792080"/>
            <a:ext cx="5715000" cy="5577840"/>
          </a:xfrm>
        </p:spPr>
        <p:txBody>
          <a:bodyPr/>
          <a:lstStyle>
            <a:lvl1pPr>
              <a:defRPr sz="3175"/>
            </a:lvl1pPr>
            <a:lvl2pPr>
              <a:defRPr sz="2812"/>
            </a:lvl2pPr>
            <a:lvl3pPr>
              <a:defRPr sz="2358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361"/>
            </a:lvl1pPr>
            <a:lvl2pPr marL="457153" indent="0">
              <a:buNone/>
              <a:defRPr sz="1179"/>
            </a:lvl2pPr>
            <a:lvl3pPr marL="914305" indent="0">
              <a:buNone/>
              <a:defRPr sz="998"/>
            </a:lvl3pPr>
            <a:lvl4pPr marL="1371458" indent="0">
              <a:buNone/>
              <a:defRPr sz="907"/>
            </a:lvl4pPr>
            <a:lvl5pPr marL="1828610" indent="0">
              <a:buNone/>
              <a:defRPr sz="907"/>
            </a:lvl5pPr>
            <a:lvl6pPr marL="2285763" indent="0">
              <a:buNone/>
              <a:defRPr sz="907"/>
            </a:lvl6pPr>
            <a:lvl7pPr marL="2742915" indent="0">
              <a:buNone/>
              <a:defRPr sz="907"/>
            </a:lvl7pPr>
            <a:lvl8pPr marL="3200068" indent="0">
              <a:buNone/>
              <a:defRPr sz="907"/>
            </a:lvl8pPr>
            <a:lvl9pPr marL="3657220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FC3B89-6318-4FE5-8798-B5E22387F26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21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35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175"/>
            </a:lvl1pPr>
            <a:lvl2pPr marL="457153" indent="0">
              <a:buNone/>
              <a:defRPr sz="2812"/>
            </a:lvl2pPr>
            <a:lvl3pPr marL="914305" indent="0">
              <a:buNone/>
              <a:defRPr sz="2358"/>
            </a:lvl3pPr>
            <a:lvl4pPr marL="1371458" indent="0">
              <a:buNone/>
              <a:defRPr sz="1996"/>
            </a:lvl4pPr>
            <a:lvl5pPr marL="1828610" indent="0">
              <a:buNone/>
              <a:defRPr sz="1996"/>
            </a:lvl5pPr>
            <a:lvl6pPr marL="2285763" indent="0">
              <a:buNone/>
              <a:defRPr sz="1996"/>
            </a:lvl6pPr>
            <a:lvl7pPr marL="2742915" indent="0">
              <a:buNone/>
              <a:defRPr sz="1996"/>
            </a:lvl7pPr>
            <a:lvl8pPr marL="3200068" indent="0">
              <a:buNone/>
              <a:defRPr sz="1996"/>
            </a:lvl8pPr>
            <a:lvl9pPr marL="3657220" indent="0">
              <a:buNone/>
              <a:defRPr sz="19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1"/>
            <a:ext cx="2139696" cy="4242816"/>
          </a:xfrm>
        </p:spPr>
        <p:txBody>
          <a:bodyPr/>
          <a:lstStyle>
            <a:lvl1pPr marL="0" indent="0">
              <a:buNone/>
              <a:defRPr sz="1361"/>
            </a:lvl1pPr>
            <a:lvl2pPr marL="457153" indent="0">
              <a:buNone/>
              <a:defRPr sz="1179"/>
            </a:lvl2pPr>
            <a:lvl3pPr marL="914305" indent="0">
              <a:buNone/>
              <a:defRPr sz="998"/>
            </a:lvl3pPr>
            <a:lvl4pPr marL="1371458" indent="0">
              <a:buNone/>
              <a:defRPr sz="907"/>
            </a:lvl4pPr>
            <a:lvl5pPr marL="1828610" indent="0">
              <a:buNone/>
              <a:defRPr sz="907"/>
            </a:lvl5pPr>
            <a:lvl6pPr marL="2285763" indent="0">
              <a:buNone/>
              <a:defRPr sz="907"/>
            </a:lvl6pPr>
            <a:lvl7pPr marL="2742915" indent="0">
              <a:buNone/>
              <a:defRPr sz="907"/>
            </a:lvl7pPr>
            <a:lvl8pPr marL="3200068" indent="0">
              <a:buNone/>
              <a:defRPr sz="907"/>
            </a:lvl8pPr>
            <a:lvl9pPr marL="3657220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2DA531-9017-4F7E-B854-9F605ED3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9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7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633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8229600" cy="99060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633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179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1" y="18288"/>
            <a:ext cx="4114800" cy="329184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179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1" y="18288"/>
            <a:ext cx="1066800" cy="329184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61" b="1">
                <a:solidFill>
                  <a:srgbClr val="FFFFFF"/>
                </a:solidFill>
              </a:defRPr>
            </a:lvl1pPr>
          </a:lstStyle>
          <a:p>
            <a:pPr lvl="0"/>
            <a:fld id="{FF43DDA8-F273-4E61-802D-6010594C1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5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05" rtl="0" eaLnBrk="1" latinLnBrk="0" hangingPunct="1">
        <a:spcBef>
          <a:spcPct val="0"/>
        </a:spcBef>
        <a:buNone/>
        <a:defRPr sz="399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61" indent="-182861" algn="l" defTabSz="914305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indent="-182861" algn="l" defTabSz="914305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2pPr>
      <a:lvl3pPr marL="731444" indent="-182861" algn="l" defTabSz="914305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005735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188597" indent="-137145" algn="l" defTabSz="914305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36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458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6pPr>
      <a:lvl7pPr marL="1554319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7pPr>
      <a:lvl8pPr marL="1737180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8pPr>
      <a:lvl9pPr marL="1920041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hyperlink" Target="http://www.kansascounties.org/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 noGrp="1"/>
          </p:cNvSpPr>
          <p:nvPr>
            <p:ph type="subTitle" idx="4294967295"/>
          </p:nvPr>
        </p:nvSpPr>
        <p:spPr>
          <a:xfrm>
            <a:off x="148320" y="1571400"/>
            <a:ext cx="9144000" cy="4147200"/>
          </a:xfrm>
        </p:spPr>
        <p:txBody>
          <a:bodyPr anchor="ctr" anchorCtr="1"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>
                <a:latin typeface="Century Gothic" panose="020B0502020202020204" pitchFamily="34" charset="0"/>
              </a:rPr>
              <a:t>One BIG Thing</a:t>
            </a:r>
          </a:p>
          <a:p>
            <a:pPr marL="0" indent="0" algn="ctr">
              <a:buNone/>
            </a:pPr>
            <a:r>
              <a:rPr lang="en-US" sz="3200" b="1" dirty="0" smtClean="0">
                <a:latin typeface="Century Gothic" panose="020B0502020202020204" pitchFamily="34" charset="0"/>
              </a:rPr>
              <a:t>January 24, 2020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0" y="456840"/>
            <a:ext cx="8285760" cy="111456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53"/>
    </mc:Choice>
    <mc:Fallback>
      <p:transition spd="slow" advTm="8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EC2230"/>
                </a:solidFill>
              </a:rPr>
              <a:t>One BIG Thing</a:t>
            </a:r>
            <a:endParaRPr lang="en-US" dirty="0">
              <a:solidFill>
                <a:srgbClr val="EC223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With Jay Hall</a:t>
            </a:r>
          </a:p>
          <a:p>
            <a:pPr marL="0" indent="0" algn="ctr">
              <a:buNone/>
            </a:pPr>
            <a:r>
              <a:rPr lang="en-US" dirty="0" smtClean="0"/>
              <a:t>Kansas Association of Counties</a:t>
            </a:r>
          </a:p>
          <a:p>
            <a:pPr marL="0" indent="0" algn="ctr">
              <a:buNone/>
            </a:pPr>
            <a:r>
              <a:rPr lang="en-US" dirty="0" smtClean="0"/>
              <a:t>Legislative Policy Director</a:t>
            </a:r>
          </a:p>
          <a:p>
            <a:pPr marL="0" indent="0" algn="ctr">
              <a:buNone/>
            </a:pPr>
            <a:r>
              <a:rPr lang="en-US" dirty="0" smtClean="0"/>
              <a:t>And General Counsel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60" y="2184840"/>
            <a:ext cx="2994278" cy="1188864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12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76"/>
    </mc:Choice>
    <mc:Fallback>
      <p:transition spd="slow" advTm="11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0226" y="2372737"/>
            <a:ext cx="57951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hlinkClick r:id="rId5"/>
              </a:rPr>
              <a:t>www.kansascounties.org</a:t>
            </a:r>
            <a:endParaRPr lang="en-US" sz="3200" dirty="0" smtClean="0"/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Click on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Click on Legislative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Click on Legislative Updates</a:t>
            </a:r>
            <a:endParaRPr lang="en-US" sz="32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2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89"/>
    </mc:Choice>
    <mc:Fallback>
      <p:transition spd="slow" advTm="14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9" y="2543176"/>
            <a:ext cx="90154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Property Tax Appraisals</a:t>
            </a:r>
            <a:endParaRPr lang="en-US" sz="80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91"/>
    </mc:Choice>
    <mc:Fallback>
      <p:transition spd="slow" advTm="16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72" y="1872020"/>
            <a:ext cx="90685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SB 262 – BOTA opinion timing</a:t>
            </a:r>
          </a:p>
          <a:p>
            <a:r>
              <a:rPr lang="en-US" sz="2400" dirty="0" smtClean="0"/>
              <a:t>SB 263 – Information on Property Valuation Statements</a:t>
            </a:r>
          </a:p>
          <a:p>
            <a:r>
              <a:rPr lang="en-US" sz="2400" dirty="0" smtClean="0"/>
              <a:t>SB 264 – Appraiser termination and eligibility</a:t>
            </a:r>
          </a:p>
          <a:p>
            <a:r>
              <a:rPr lang="en-US" sz="2400" dirty="0" smtClean="0"/>
              <a:t>SB 265 – BOTA notices via electronic mail</a:t>
            </a:r>
          </a:p>
          <a:p>
            <a:r>
              <a:rPr lang="en-US" sz="2400" dirty="0" smtClean="0"/>
              <a:t>SB 266 – Appraiser education</a:t>
            </a:r>
          </a:p>
          <a:p>
            <a:r>
              <a:rPr lang="en-US" sz="2400" dirty="0" smtClean="0"/>
              <a:t>SB 272 – Property value cannot increase on appeal</a:t>
            </a:r>
          </a:p>
          <a:p>
            <a:r>
              <a:rPr lang="en-US" sz="2400" dirty="0" smtClean="0"/>
              <a:t>SB 273 – Allow taxpayers to attend BOTA hearings electronically</a:t>
            </a:r>
          </a:p>
          <a:p>
            <a:r>
              <a:rPr lang="en-US" sz="2400" dirty="0" smtClean="0"/>
              <a:t>SB 294 – Notice and hearing requirements prior to exceeding certain limits</a:t>
            </a:r>
          </a:p>
          <a:p>
            <a:r>
              <a:rPr lang="en-US" sz="2400" dirty="0" smtClean="0"/>
              <a:t>SB 295 – Prohibiting valuation increase as a result of normal maintenance</a:t>
            </a:r>
          </a:p>
          <a:p>
            <a:r>
              <a:rPr lang="en-US" sz="2400" dirty="0" smtClean="0"/>
              <a:t>SB 297 – Conformity with appraisal standards</a:t>
            </a:r>
          </a:p>
          <a:p>
            <a:r>
              <a:rPr lang="en-US" sz="2400" dirty="0" smtClean="0"/>
              <a:t>HB 2440 – Election of appraisers</a:t>
            </a:r>
            <a:endParaRPr lang="en-US" sz="2400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6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151"/>
    </mc:Choice>
    <mc:Fallback>
      <p:transition spd="slow" advTm="28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575" y="2314573"/>
            <a:ext cx="85699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And Before I Go…</a:t>
            </a:r>
            <a:endParaRPr lang="en-US" sz="80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3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48"/>
    </mc:Choice>
    <mc:Fallback>
      <p:transition spd="slow" advTm="6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928" y="2016680"/>
            <a:ext cx="91230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Hearings the week of January 27, 2020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SB 272, which would state that property values cannot increase on appeal to BOTA – 1/29/20 in Senate Tax (9:30 AM, 548-S)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SB 273, which would allow taxpayers to attend BOTA hearings electronically – 1/29/20 in Senate Tax (9:30 AM, 548-S)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HB 2445, which would allow runaway children to be placed in a juvenile detention center for 24 hours – 1/28/20 in House Corrections and Juvenile Justice (1:30 PM, 152-S)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HB 2461, which would restrict contracts by public entities for legal services </a:t>
            </a:r>
            <a:r>
              <a:rPr lang="en-US" sz="2400" dirty="0" smtClean="0">
                <a:solidFill>
                  <a:srgbClr val="292934"/>
                </a:solidFill>
              </a:rPr>
              <a:t> - </a:t>
            </a:r>
            <a:r>
              <a:rPr lang="en-US" sz="2400" dirty="0">
                <a:solidFill>
                  <a:srgbClr val="292934"/>
                </a:solidFill>
              </a:rPr>
              <a:t>1/29/20 in House Judiciary (3:30 PM, 346-S)</a:t>
            </a:r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13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941"/>
    </mc:Choice>
    <mc:Fallback>
      <p:transition spd="slow" advTm="249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3414</TotalTime>
  <Words>246</Words>
  <Application>Microsoft Office PowerPoint</Application>
  <PresentationFormat>On-screen Show (4:3)</PresentationFormat>
  <Paragraphs>35</Paragraphs>
  <Slides>7</Slides>
  <Notes>1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Clarity</vt:lpstr>
      <vt:lpstr>PowerPoint Presentation</vt:lpstr>
      <vt:lpstr>One BIG Thing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 Armbruster</dc:creator>
  <cp:lastModifiedBy>Jay Hall</cp:lastModifiedBy>
  <cp:revision>20</cp:revision>
  <dcterms:created xsi:type="dcterms:W3CDTF">2018-10-05T02:34:33Z</dcterms:created>
  <dcterms:modified xsi:type="dcterms:W3CDTF">2020-01-24T16:48:12Z</dcterms:modified>
</cp:coreProperties>
</file>